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0"/>
    <p:restoredTop sz="94674"/>
  </p:normalViewPr>
  <p:slideViewPr>
    <p:cSldViewPr snapToGrid="0" snapToObjects="1">
      <p:cViewPr varScale="1">
        <p:scale>
          <a:sx n="124" d="100"/>
          <a:sy n="124" d="100"/>
        </p:scale>
        <p:origin x="64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11/25/19</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11/25/19</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11/25/19</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11/25/19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11/25/19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11/25/19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11/25/19</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11/25/19</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a:t>The factors to get your car lost in Toronto and </a:t>
            </a:r>
            <a:r>
              <a:rPr lang="en-US" b="1" dirty="0" smtClean="0"/>
              <a:t>Vancouver</a:t>
            </a:r>
            <a:endParaRPr lang="en-US" dirty="0"/>
          </a:p>
        </p:txBody>
      </p:sp>
      <p:sp>
        <p:nvSpPr>
          <p:cNvPr id="3" name="Subtitle 2"/>
          <p:cNvSpPr>
            <a:spLocks noGrp="1"/>
          </p:cNvSpPr>
          <p:nvPr>
            <p:ph type="subTitle" idx="1"/>
          </p:nvPr>
        </p:nvSpPr>
        <p:spPr/>
        <p:txBody>
          <a:bodyPr>
            <a:normAutofit fontScale="92500" lnSpcReduction="20000"/>
          </a:bodyPr>
          <a:lstStyle/>
          <a:p>
            <a:r>
              <a:rPr lang="en-US" dirty="0" err="1" smtClean="0"/>
              <a:t>Mouder</a:t>
            </a:r>
            <a:r>
              <a:rPr lang="en-US" dirty="0" smtClean="0"/>
              <a:t> </a:t>
            </a:r>
            <a:r>
              <a:rPr lang="en-US" dirty="0" err="1" smtClean="0"/>
              <a:t>chen</a:t>
            </a:r>
            <a:r>
              <a:rPr lang="en-US" dirty="0" smtClean="0"/>
              <a:t> @ </a:t>
            </a:r>
            <a:r>
              <a:rPr lang="en-US" dirty="0" smtClean="0"/>
              <a:t>Nov2019</a:t>
            </a:r>
          </a:p>
          <a:p>
            <a:r>
              <a:rPr lang="en-US" dirty="0" err="1" smtClean="0"/>
              <a:t>gzchenxs@hotmail.com</a:t>
            </a:r>
            <a:endParaRPr lang="en-US" dirty="0"/>
          </a:p>
        </p:txBody>
      </p:sp>
    </p:spTree>
    <p:extLst>
      <p:ext uri="{BB962C8B-B14F-4D97-AF65-F5344CB8AC3E}">
        <p14:creationId xmlns:p14="http://schemas.microsoft.com/office/powerpoint/2010/main" val="441482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Define the problem</a:t>
            </a:r>
            <a:endParaRPr lang="en-US" dirty="0"/>
          </a:p>
        </p:txBody>
      </p:sp>
      <p:sp>
        <p:nvSpPr>
          <p:cNvPr id="3" name="Content Placeholder 2"/>
          <p:cNvSpPr>
            <a:spLocks noGrp="1"/>
          </p:cNvSpPr>
          <p:nvPr>
            <p:ph idx="1"/>
          </p:nvPr>
        </p:nvSpPr>
        <p:spPr/>
        <p:txBody>
          <a:bodyPr/>
          <a:lstStyle/>
          <a:p>
            <a:r>
              <a:rPr lang="en-US" dirty="0"/>
              <a:t>Thieves are every where. They may steal your wallet, your phone or your bag. No matter what kind of belonging get stolen, it will cause you trouble, big or small. Think about what makes you most trouble if you lose it. </a:t>
            </a:r>
            <a:endParaRPr lang="en-US" dirty="0" smtClean="0"/>
          </a:p>
          <a:p>
            <a:r>
              <a:rPr lang="en-US" dirty="0"/>
              <a:t>T</a:t>
            </a:r>
            <a:r>
              <a:rPr lang="en-US" dirty="0" smtClean="0"/>
              <a:t>here </a:t>
            </a:r>
            <a:r>
              <a:rPr lang="en-US" dirty="0"/>
              <a:t>is a dark industry behind auto theft. As a normal citizen, what we can do is to stay alert in order to minimize the likelihood of losing your vehicle. </a:t>
            </a:r>
            <a:endParaRPr lang="en-US" dirty="0" smtClean="0"/>
          </a:p>
          <a:p>
            <a:endParaRPr lang="en-US" dirty="0"/>
          </a:p>
          <a:p>
            <a:r>
              <a:rPr lang="en-US" dirty="0"/>
              <a:t>How can we avoid auto theft? If we are visiting a place that we know there could be higher chance for this kind of crime. We can be more careful or add extra protection when parking our car there. The problem is how we know if that area is safe or not? This assignment is to tell you what is the factors to get your vehicle lost. </a:t>
            </a:r>
          </a:p>
          <a:p>
            <a:endParaRPr lang="en-US" dirty="0"/>
          </a:p>
        </p:txBody>
      </p:sp>
    </p:spTree>
    <p:extLst>
      <p:ext uri="{BB962C8B-B14F-4D97-AF65-F5344CB8AC3E}">
        <p14:creationId xmlns:p14="http://schemas.microsoft.com/office/powerpoint/2010/main" val="1810610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data</a:t>
            </a:r>
            <a:endParaRPr lang="en-US" dirty="0"/>
          </a:p>
        </p:txBody>
      </p:sp>
      <p:sp>
        <p:nvSpPr>
          <p:cNvPr id="3" name="Content Placeholder 2"/>
          <p:cNvSpPr>
            <a:spLocks noGrp="1"/>
          </p:cNvSpPr>
          <p:nvPr>
            <p:ph idx="1"/>
          </p:nvPr>
        </p:nvSpPr>
        <p:spPr>
          <a:xfrm>
            <a:off x="499000" y="2322531"/>
            <a:ext cx="5172336" cy="2021634"/>
          </a:xfrm>
        </p:spPr>
        <p:txBody>
          <a:bodyPr>
            <a:normAutofit lnSpcReduction="10000"/>
          </a:bodyPr>
          <a:lstStyle/>
          <a:p>
            <a:r>
              <a:rPr lang="en-US" dirty="0" smtClean="0"/>
              <a:t>Theft of vehicle data for Toronto can be downloaded from Toronto </a:t>
            </a:r>
            <a:r>
              <a:rPr lang="en-US" dirty="0"/>
              <a:t>Police service </a:t>
            </a:r>
            <a:endParaRPr lang="en-US" dirty="0" smtClean="0"/>
          </a:p>
          <a:p>
            <a:r>
              <a:rPr lang="en-US" dirty="0" smtClean="0"/>
              <a:t>Auto theft data for Vancouver can be downloaded from </a:t>
            </a:r>
            <a:r>
              <a:rPr lang="en-US" dirty="0"/>
              <a:t>Vancouver police department </a:t>
            </a:r>
            <a:endParaRPr lang="en-US" dirty="0" smtClean="0"/>
          </a:p>
          <a:p>
            <a:r>
              <a:rPr lang="en-US" dirty="0" smtClean="0"/>
              <a:t>For the venues data we can retrieve from Foursquare service</a:t>
            </a:r>
            <a:endParaRPr lang="en-US" dirty="0"/>
          </a:p>
          <a:p>
            <a:endParaRPr lang="en-US" dirty="0" smtClean="0"/>
          </a:p>
        </p:txBody>
      </p:sp>
      <p:pic>
        <p:nvPicPr>
          <p:cNvPr id="4" name="Picture 3" descr="/Users/admin/Desktop/Attributes - tor.jpg"/>
          <p:cNvPicPr/>
          <p:nvPr/>
        </p:nvPicPr>
        <p:blipFill>
          <a:blip r:embed="rId2">
            <a:extLst>
              <a:ext uri="{28A0092B-C50C-407E-A947-70E740481C1C}">
                <a14:useLocalDpi xmlns:a14="http://schemas.microsoft.com/office/drawing/2010/main" val="0"/>
              </a:ext>
            </a:extLst>
          </a:blip>
          <a:srcRect/>
          <a:stretch>
            <a:fillRect/>
          </a:stretch>
        </p:blipFill>
        <p:spPr bwMode="auto">
          <a:xfrm>
            <a:off x="5753529" y="2322531"/>
            <a:ext cx="5930900" cy="3759200"/>
          </a:xfrm>
          <a:prstGeom prst="rect">
            <a:avLst/>
          </a:prstGeom>
          <a:noFill/>
          <a:ln>
            <a:noFill/>
          </a:ln>
        </p:spPr>
      </p:pic>
    </p:spTree>
    <p:extLst>
      <p:ext uri="{BB962C8B-B14F-4D97-AF65-F5344CB8AC3E}">
        <p14:creationId xmlns:p14="http://schemas.microsoft.com/office/powerpoint/2010/main" val="164552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about </a:t>
            </a:r>
            <a:r>
              <a:rPr lang="en-US" dirty="0" err="1" smtClean="0"/>
              <a:t>toronto</a:t>
            </a:r>
            <a:endParaRPr lang="en-US" dirty="0"/>
          </a:p>
        </p:txBody>
      </p:sp>
      <p:sp>
        <p:nvSpPr>
          <p:cNvPr id="3" name="Content Placeholder 2"/>
          <p:cNvSpPr>
            <a:spLocks noGrp="1"/>
          </p:cNvSpPr>
          <p:nvPr>
            <p:ph idx="1"/>
          </p:nvPr>
        </p:nvSpPr>
        <p:spPr>
          <a:xfrm>
            <a:off x="6618565" y="2094140"/>
            <a:ext cx="4889500" cy="444318"/>
          </a:xfrm>
        </p:spPr>
        <p:txBody>
          <a:bodyPr>
            <a:normAutofit fontScale="77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The chance to lose your car is similar no matter weekday </a:t>
            </a:r>
            <a:r>
              <a:rPr lang="en-US" smtClean="0"/>
              <a:t>or weekend</a:t>
            </a:r>
            <a:endParaRPr lang="en-US" dirty="0"/>
          </a:p>
        </p:txBody>
      </p:sp>
      <p:pic>
        <p:nvPicPr>
          <p:cNvPr id="4" name="Picture 3"/>
          <p:cNvPicPr/>
          <p:nvPr/>
        </p:nvPicPr>
        <p:blipFill>
          <a:blip r:embed="rId2"/>
          <a:stretch>
            <a:fillRect/>
          </a:stretch>
        </p:blipFill>
        <p:spPr>
          <a:xfrm>
            <a:off x="483742" y="2180496"/>
            <a:ext cx="5943600" cy="4558665"/>
          </a:xfrm>
          <a:prstGeom prst="rect">
            <a:avLst/>
          </a:prstGeom>
        </p:spPr>
      </p:pic>
      <p:pic>
        <p:nvPicPr>
          <p:cNvPr id="5" name="Picture 4"/>
          <p:cNvPicPr/>
          <p:nvPr/>
        </p:nvPicPr>
        <p:blipFill>
          <a:blip r:embed="rId3"/>
          <a:stretch>
            <a:fillRect/>
          </a:stretch>
        </p:blipFill>
        <p:spPr>
          <a:xfrm>
            <a:off x="6618565" y="3360961"/>
            <a:ext cx="4889500" cy="3378200"/>
          </a:xfrm>
          <a:prstGeom prst="rect">
            <a:avLst/>
          </a:prstGeom>
        </p:spPr>
      </p:pic>
      <p:sp>
        <p:nvSpPr>
          <p:cNvPr id="8" name="Right Arrow 7"/>
          <p:cNvSpPr/>
          <p:nvPr/>
        </p:nvSpPr>
        <p:spPr>
          <a:xfrm rot="10800000">
            <a:off x="5939165" y="2180496"/>
            <a:ext cx="585627" cy="2774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5400000">
            <a:off x="6656643" y="2889092"/>
            <a:ext cx="585627" cy="2774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txBox="1">
            <a:spLocks/>
          </p:cNvSpPr>
          <p:nvPr/>
        </p:nvSpPr>
        <p:spPr>
          <a:xfrm>
            <a:off x="7088158" y="2805634"/>
            <a:ext cx="4889500" cy="444318"/>
          </a:xfrm>
          <a:prstGeom prst="rect">
            <a:avLst/>
          </a:prstGeom>
        </p:spPr>
        <p:txBody>
          <a:bodyPr vert="horz" lIns="91440" tIns="45720" rIns="91440" bIns="45720" rtlCol="0" anchor="ctr">
            <a:normAutofit fontScale="77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defTabSz="914400">
              <a:spcBef>
                <a:spcPts val="0"/>
              </a:spcBef>
              <a:spcAft>
                <a:spcPts val="0"/>
              </a:spcAft>
              <a:buClrTx/>
              <a:buSzTx/>
              <a:buFontTx/>
              <a:buNone/>
            </a:pPr>
            <a:r>
              <a:rPr lang="en-US" dirty="0" smtClean="0"/>
              <a:t>It has much higher chance that you will lose your car after evening till mid night</a:t>
            </a:r>
            <a:endParaRPr lang="en-US" dirty="0"/>
          </a:p>
        </p:txBody>
      </p:sp>
    </p:spTree>
    <p:extLst>
      <p:ext uri="{BB962C8B-B14F-4D97-AF65-F5344CB8AC3E}">
        <p14:creationId xmlns:p14="http://schemas.microsoft.com/office/powerpoint/2010/main" val="20533073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about </a:t>
            </a:r>
            <a:r>
              <a:rPr lang="en-US" dirty="0" err="1"/>
              <a:t>toronto</a:t>
            </a:r>
            <a:endParaRPr lang="en-US" dirty="0"/>
          </a:p>
        </p:txBody>
      </p:sp>
      <p:sp>
        <p:nvSpPr>
          <p:cNvPr id="3" name="Content Placeholder 2"/>
          <p:cNvSpPr>
            <a:spLocks noGrp="1"/>
          </p:cNvSpPr>
          <p:nvPr>
            <p:ph idx="1"/>
          </p:nvPr>
        </p:nvSpPr>
        <p:spPr/>
        <p:txBody>
          <a:bodyPr/>
          <a:lstStyle/>
          <a:p>
            <a:r>
              <a:rPr lang="en-US" dirty="0"/>
              <a:t>When we are comparing with the month and incidents number, we do see there is slightly less incidents in first quarter than other quarters. But in terms of overall incident numbers between winter season and summer season, there is not much difference.</a:t>
            </a:r>
          </a:p>
          <a:p>
            <a:endParaRPr lang="en-US" dirty="0"/>
          </a:p>
        </p:txBody>
      </p:sp>
      <p:pic>
        <p:nvPicPr>
          <p:cNvPr id="4" name="Picture 3"/>
          <p:cNvPicPr/>
          <p:nvPr/>
        </p:nvPicPr>
        <p:blipFill>
          <a:blip r:embed="rId2"/>
          <a:stretch>
            <a:fillRect/>
          </a:stretch>
        </p:blipFill>
        <p:spPr>
          <a:xfrm>
            <a:off x="6384176" y="2330547"/>
            <a:ext cx="4889500" cy="3378200"/>
          </a:xfrm>
          <a:prstGeom prst="rect">
            <a:avLst/>
          </a:prstGeom>
        </p:spPr>
      </p:pic>
    </p:spTree>
    <p:extLst>
      <p:ext uri="{BB962C8B-B14F-4D97-AF65-F5344CB8AC3E}">
        <p14:creationId xmlns:p14="http://schemas.microsoft.com/office/powerpoint/2010/main" val="1445656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finding on Toronto</a:t>
            </a:r>
            <a:endParaRPr lang="en-US" dirty="0"/>
          </a:p>
        </p:txBody>
      </p:sp>
      <p:sp>
        <p:nvSpPr>
          <p:cNvPr id="3" name="Content Placeholder 2"/>
          <p:cNvSpPr>
            <a:spLocks noGrp="1"/>
          </p:cNvSpPr>
          <p:nvPr>
            <p:ph idx="1"/>
          </p:nvPr>
        </p:nvSpPr>
        <p:spPr>
          <a:xfrm>
            <a:off x="488727" y="2057209"/>
            <a:ext cx="4792192" cy="531882"/>
          </a:xfrm>
        </p:spPr>
        <p:txBody>
          <a:bodyPr>
            <a:normAutofit fontScale="92500" lnSpcReduction="20000"/>
          </a:bodyPr>
          <a:lstStyle/>
          <a:p>
            <a:pPr marL="0" indent="0">
              <a:buNone/>
            </a:pPr>
            <a:r>
              <a:rPr lang="en-US" dirty="0" smtClean="0"/>
              <a:t>Around the downtown of Toronto, it is a bit more dangerous than the other area.</a:t>
            </a:r>
            <a:endParaRPr lang="en-US" dirty="0"/>
          </a:p>
        </p:txBody>
      </p:sp>
      <p:pic>
        <p:nvPicPr>
          <p:cNvPr id="4" name="Picture 3"/>
          <p:cNvPicPr/>
          <p:nvPr/>
        </p:nvPicPr>
        <p:blipFill>
          <a:blip r:embed="rId2"/>
          <a:stretch>
            <a:fillRect/>
          </a:stretch>
        </p:blipFill>
        <p:spPr>
          <a:xfrm>
            <a:off x="5456434" y="2235297"/>
            <a:ext cx="5943600" cy="3568700"/>
          </a:xfrm>
          <a:prstGeom prst="rect">
            <a:avLst/>
          </a:prstGeom>
        </p:spPr>
      </p:pic>
      <p:sp>
        <p:nvSpPr>
          <p:cNvPr id="5" name="Right Arrow 4"/>
          <p:cNvSpPr/>
          <p:nvPr/>
        </p:nvSpPr>
        <p:spPr>
          <a:xfrm>
            <a:off x="4829282" y="2235297"/>
            <a:ext cx="585627" cy="2774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p:nvPr/>
        </p:nvPicPr>
        <p:blipFill>
          <a:blip r:embed="rId3"/>
          <a:stretch>
            <a:fillRect/>
          </a:stretch>
        </p:blipFill>
        <p:spPr>
          <a:xfrm>
            <a:off x="581192" y="4067282"/>
            <a:ext cx="4547299" cy="2580098"/>
          </a:xfrm>
          <a:prstGeom prst="rect">
            <a:avLst/>
          </a:prstGeom>
        </p:spPr>
      </p:pic>
      <p:sp>
        <p:nvSpPr>
          <p:cNvPr id="7" name="Rectangle 6"/>
          <p:cNvSpPr/>
          <p:nvPr/>
        </p:nvSpPr>
        <p:spPr>
          <a:xfrm>
            <a:off x="450325" y="2795738"/>
            <a:ext cx="4678166" cy="1200329"/>
          </a:xfrm>
          <a:prstGeom prst="rect">
            <a:avLst/>
          </a:prstGeom>
        </p:spPr>
        <p:txBody>
          <a:bodyPr wrap="square">
            <a:spAutoFit/>
          </a:bodyPr>
          <a:lstStyle/>
          <a:p>
            <a:pPr>
              <a:spcAft>
                <a:spcPts val="0"/>
              </a:spcAft>
            </a:pPr>
            <a:r>
              <a:rPr lang="en-US" sz="1200" dirty="0" smtClean="0">
                <a:latin typeface="Helvetica Neue" charset="0"/>
                <a:ea typeface="DengXian" charset="-122"/>
                <a:cs typeface="Helvetica Neue" charset="0"/>
              </a:rPr>
              <a:t>Top </a:t>
            </a:r>
            <a:r>
              <a:rPr lang="en-US" sz="1200" dirty="0">
                <a:latin typeface="Helvetica Neue" charset="0"/>
                <a:ea typeface="DengXian" charset="-122"/>
                <a:cs typeface="Helvetica Neue" charset="0"/>
              </a:rPr>
              <a:t>11 occurrence venues which close to the incident locations (with radius = 300metres). Obviously, coffee shop is so popular for auto theft. But it(coffee shop) maybe an outlier given there are so many coffee shops around Toronto. From the list, it is observed that restaurants are the highest chance avenue to get lose your car in Toronto.</a:t>
            </a:r>
            <a:endParaRPr lang="en-US" sz="1200" dirty="0">
              <a:effectLst/>
              <a:latin typeface="Calibri" charset="0"/>
              <a:ea typeface="DengXian" charset="-122"/>
              <a:cs typeface="Times New Roman" charset="0"/>
            </a:endParaRPr>
          </a:p>
        </p:txBody>
      </p:sp>
      <p:sp>
        <p:nvSpPr>
          <p:cNvPr id="8" name="Right Arrow 7"/>
          <p:cNvSpPr/>
          <p:nvPr/>
        </p:nvSpPr>
        <p:spPr>
          <a:xfrm rot="5400000">
            <a:off x="4675169" y="3750652"/>
            <a:ext cx="585627" cy="2774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6729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in Vancouver</a:t>
            </a:r>
            <a:endParaRPr lang="en-US" dirty="0"/>
          </a:p>
        </p:txBody>
      </p:sp>
      <p:pic>
        <p:nvPicPr>
          <p:cNvPr id="4" name="Content Placeholder 3"/>
          <p:cNvPicPr>
            <a:picLocks noGrp="1"/>
          </p:cNvPicPr>
          <p:nvPr>
            <p:ph idx="1"/>
          </p:nvPr>
        </p:nvPicPr>
        <p:blipFill>
          <a:blip r:embed="rId2"/>
          <a:stretch>
            <a:fillRect/>
          </a:stretch>
        </p:blipFill>
        <p:spPr>
          <a:xfrm>
            <a:off x="429357" y="3429794"/>
            <a:ext cx="4838700" cy="3314700"/>
          </a:xfrm>
          <a:prstGeom prst="rect">
            <a:avLst/>
          </a:prstGeom>
        </p:spPr>
      </p:pic>
      <p:pic>
        <p:nvPicPr>
          <p:cNvPr id="5" name="Picture 4"/>
          <p:cNvPicPr/>
          <p:nvPr/>
        </p:nvPicPr>
        <p:blipFill>
          <a:blip r:embed="rId3"/>
          <a:stretch>
            <a:fillRect/>
          </a:stretch>
        </p:blipFill>
        <p:spPr>
          <a:xfrm>
            <a:off x="6900496" y="3543300"/>
            <a:ext cx="4838700" cy="3314700"/>
          </a:xfrm>
          <a:prstGeom prst="rect">
            <a:avLst/>
          </a:prstGeom>
        </p:spPr>
      </p:pic>
      <p:sp>
        <p:nvSpPr>
          <p:cNvPr id="7" name="Content Placeholder 2"/>
          <p:cNvSpPr txBox="1">
            <a:spLocks/>
          </p:cNvSpPr>
          <p:nvPr/>
        </p:nvSpPr>
        <p:spPr>
          <a:xfrm>
            <a:off x="488726" y="2408898"/>
            <a:ext cx="11250469" cy="121352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smtClean="0"/>
              <a:t>Similar trend as Toronto, there </a:t>
            </a:r>
            <a:r>
              <a:rPr lang="en-US" dirty="0"/>
              <a:t>is higher chance to lose your car from evening till mid night than mid night till afternoon. </a:t>
            </a:r>
            <a:endParaRPr lang="en-US" dirty="0" smtClean="0"/>
          </a:p>
          <a:p>
            <a:r>
              <a:rPr lang="en-US" dirty="0" smtClean="0"/>
              <a:t>For the months </a:t>
            </a:r>
            <a:r>
              <a:rPr lang="en-US" dirty="0"/>
              <a:t>vs incident numbers: It is interesting to see that winter has slightly less chance to lose your cars.</a:t>
            </a:r>
          </a:p>
          <a:p>
            <a:endParaRPr lang="en-US" dirty="0" smtClean="0"/>
          </a:p>
          <a:p>
            <a:endParaRPr lang="en-US" dirty="0"/>
          </a:p>
        </p:txBody>
      </p:sp>
    </p:spTree>
    <p:extLst>
      <p:ext uri="{BB962C8B-B14F-4D97-AF65-F5344CB8AC3E}">
        <p14:creationId xmlns:p14="http://schemas.microsoft.com/office/powerpoint/2010/main" val="13268204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finding on Toronto</a:t>
            </a:r>
            <a:endParaRPr lang="en-US" dirty="0"/>
          </a:p>
        </p:txBody>
      </p:sp>
      <p:sp>
        <p:nvSpPr>
          <p:cNvPr id="3" name="Content Placeholder 2"/>
          <p:cNvSpPr>
            <a:spLocks noGrp="1"/>
          </p:cNvSpPr>
          <p:nvPr>
            <p:ph idx="1"/>
          </p:nvPr>
        </p:nvSpPr>
        <p:spPr>
          <a:xfrm>
            <a:off x="488727" y="2057209"/>
            <a:ext cx="4792192" cy="531882"/>
          </a:xfrm>
        </p:spPr>
        <p:txBody>
          <a:bodyPr>
            <a:normAutofit fontScale="92500" lnSpcReduction="20000"/>
          </a:bodyPr>
          <a:lstStyle/>
          <a:p>
            <a:pPr marL="0" indent="0">
              <a:buNone/>
            </a:pPr>
            <a:r>
              <a:rPr lang="en-US" dirty="0" smtClean="0"/>
              <a:t>It </a:t>
            </a:r>
            <a:r>
              <a:rPr lang="en-US" dirty="0"/>
              <a:t>is more dangerous in North of Vancouver than south of </a:t>
            </a:r>
            <a:r>
              <a:rPr lang="en-US" dirty="0" err="1"/>
              <a:t>Vancuver</a:t>
            </a:r>
            <a:r>
              <a:rPr lang="en-US" dirty="0"/>
              <a:t>.</a:t>
            </a:r>
          </a:p>
        </p:txBody>
      </p:sp>
      <p:sp>
        <p:nvSpPr>
          <p:cNvPr id="5" name="Right Arrow 4"/>
          <p:cNvSpPr/>
          <p:nvPr/>
        </p:nvSpPr>
        <p:spPr>
          <a:xfrm>
            <a:off x="4829282" y="2235297"/>
            <a:ext cx="585627" cy="2774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50325" y="2795738"/>
            <a:ext cx="4678166" cy="1015663"/>
          </a:xfrm>
          <a:prstGeom prst="rect">
            <a:avLst/>
          </a:prstGeom>
        </p:spPr>
        <p:txBody>
          <a:bodyPr wrap="square">
            <a:spAutoFit/>
          </a:bodyPr>
          <a:lstStyle/>
          <a:p>
            <a:r>
              <a:rPr lang="en-US" sz="1200" dirty="0" smtClean="0"/>
              <a:t>Top </a:t>
            </a:r>
            <a:r>
              <a:rPr lang="en-US" sz="1200" dirty="0"/>
              <a:t>11 venues which within in 300meters of each incidents. Same as Toronto, Coffee shop is again at the first place with much higher occurrences than other venues. Another similarity as Toronto is that restaurant is most dangerous places, but it is interesting that Asian restaurants are on the top of the list.</a:t>
            </a:r>
          </a:p>
        </p:txBody>
      </p:sp>
      <p:pic>
        <p:nvPicPr>
          <p:cNvPr id="9" name="Picture 8"/>
          <p:cNvPicPr/>
          <p:nvPr/>
        </p:nvPicPr>
        <p:blipFill>
          <a:blip r:embed="rId2"/>
          <a:stretch>
            <a:fillRect/>
          </a:stretch>
        </p:blipFill>
        <p:spPr>
          <a:xfrm>
            <a:off x="5667208" y="2057209"/>
            <a:ext cx="5943600" cy="3573145"/>
          </a:xfrm>
          <a:prstGeom prst="rect">
            <a:avLst/>
          </a:prstGeom>
        </p:spPr>
      </p:pic>
      <p:pic>
        <p:nvPicPr>
          <p:cNvPr id="10" name="Picture 9"/>
          <p:cNvPicPr/>
          <p:nvPr/>
        </p:nvPicPr>
        <p:blipFill>
          <a:blip r:embed="rId3"/>
          <a:stretch>
            <a:fillRect/>
          </a:stretch>
        </p:blipFill>
        <p:spPr>
          <a:xfrm>
            <a:off x="450325" y="3976581"/>
            <a:ext cx="5106876" cy="2818057"/>
          </a:xfrm>
          <a:prstGeom prst="rect">
            <a:avLst/>
          </a:prstGeom>
        </p:spPr>
      </p:pic>
      <p:sp>
        <p:nvSpPr>
          <p:cNvPr id="8" name="Right Arrow 7"/>
          <p:cNvSpPr/>
          <p:nvPr/>
        </p:nvSpPr>
        <p:spPr>
          <a:xfrm rot="5400000">
            <a:off x="4675169" y="3750652"/>
            <a:ext cx="585627" cy="2774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3036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a:t>Even though there is no complicate method using for the analyze, we can still identify some of relationships between the features we selected and occurrence of the incidents. I believe that it could help for the individual to understand the situation and raise their alert and cooperation can seek improvement on how to provide safer environment for their business. Moreover, it could the society to build a better place for residents who living in the cities. The same approach can be also applied to other cities. </a:t>
            </a:r>
          </a:p>
          <a:p>
            <a:endParaRPr lang="en-US" dirty="0"/>
          </a:p>
        </p:txBody>
      </p:sp>
    </p:spTree>
    <p:extLst>
      <p:ext uri="{BB962C8B-B14F-4D97-AF65-F5344CB8AC3E}">
        <p14:creationId xmlns:p14="http://schemas.microsoft.com/office/powerpoint/2010/main" val="880382707"/>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docProps/app.xml><?xml version="1.0" encoding="utf-8"?>
<Properties xmlns="http://schemas.openxmlformats.org/officeDocument/2006/extended-properties" xmlns:vt="http://schemas.openxmlformats.org/officeDocument/2006/docPropsVTypes">
  <Template>Dividend</Template>
  <TotalTime>19</TotalTime>
  <Words>596</Words>
  <Application>Microsoft Macintosh PowerPoint</Application>
  <PresentationFormat>Widescreen</PresentationFormat>
  <Paragraphs>28</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Calibri</vt:lpstr>
      <vt:lpstr>DengXian</vt:lpstr>
      <vt:lpstr>Gill Sans MT</vt:lpstr>
      <vt:lpstr>Helvetica Neue</vt:lpstr>
      <vt:lpstr>Times New Roman</vt:lpstr>
      <vt:lpstr>Wingdings 2</vt:lpstr>
      <vt:lpstr>Dividend</vt:lpstr>
      <vt:lpstr>The factors to get your car lost in Toronto and Vancouver</vt:lpstr>
      <vt:lpstr>Define the problem</vt:lpstr>
      <vt:lpstr>About the data</vt:lpstr>
      <vt:lpstr>Finding about toronto</vt:lpstr>
      <vt:lpstr>Finding about toronto</vt:lpstr>
      <vt:lpstr>More finding on Toronto</vt:lpstr>
      <vt:lpstr>Finding in Vancouver</vt:lpstr>
      <vt:lpstr>More finding on Toronto</vt:lpstr>
      <vt:lpstr>Conclusion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factors to get your car lost in Toronto and Vancouver</dc:title>
  <dc:creator>Microsoft Office User</dc:creator>
  <cp:lastModifiedBy>Microsoft Office User</cp:lastModifiedBy>
  <cp:revision>6</cp:revision>
  <dcterms:created xsi:type="dcterms:W3CDTF">2019-11-26T01:13:30Z</dcterms:created>
  <dcterms:modified xsi:type="dcterms:W3CDTF">2019-11-26T01:34:14Z</dcterms:modified>
</cp:coreProperties>
</file>